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558" r:id="rId9"/>
    <p:sldId id="266" r:id="rId10"/>
    <p:sldId id="267" r:id="rId11"/>
    <p:sldId id="268" r:id="rId12"/>
    <p:sldId id="269" r:id="rId13"/>
    <p:sldId id="365" r:id="rId14"/>
    <p:sldId id="421" r:id="rId15"/>
    <p:sldId id="366" r:id="rId16"/>
    <p:sldId id="368" r:id="rId17"/>
    <p:sldId id="369" r:id="rId18"/>
    <p:sldId id="370" r:id="rId19"/>
    <p:sldId id="422" r:id="rId20"/>
    <p:sldId id="423" r:id="rId21"/>
    <p:sldId id="424" r:id="rId22"/>
    <p:sldId id="425" r:id="rId23"/>
    <p:sldId id="426" r:id="rId24"/>
    <p:sldId id="427" r:id="rId25"/>
    <p:sldId id="270" r:id="rId26"/>
    <p:sldId id="271" r:id="rId27"/>
    <p:sldId id="318" r:id="rId28"/>
    <p:sldId id="272" r:id="rId29"/>
    <p:sldId id="273" r:id="rId30"/>
    <p:sldId id="428" r:id="rId31"/>
    <p:sldId id="274" r:id="rId32"/>
    <p:sldId id="275" r:id="rId33"/>
    <p:sldId id="276" r:id="rId34"/>
    <p:sldId id="277" r:id="rId35"/>
    <p:sldId id="278" r:id="rId36"/>
    <p:sldId id="282" r:id="rId37"/>
    <p:sldId id="479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524" r:id="rId47"/>
    <p:sldId id="291" r:id="rId48"/>
    <p:sldId id="292" r:id="rId49"/>
    <p:sldId id="557" r:id="rId50"/>
    <p:sldId id="561" r:id="rId51"/>
    <p:sldId id="296" r:id="rId52"/>
    <p:sldId id="293" r:id="rId53"/>
    <p:sldId id="294" r:id="rId54"/>
    <p:sldId id="295" r:id="rId55"/>
    <p:sldId id="297" r:id="rId56"/>
    <p:sldId id="298" r:id="rId57"/>
    <p:sldId id="526" r:id="rId58"/>
    <p:sldId id="304" r:id="rId59"/>
    <p:sldId id="300" r:id="rId60"/>
    <p:sldId id="299" r:id="rId61"/>
    <p:sldId id="301" r:id="rId62"/>
    <p:sldId id="302" r:id="rId63"/>
    <p:sldId id="303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312" r:id="rId72"/>
    <p:sldId id="480" r:id="rId73"/>
    <p:sldId id="313" r:id="rId74"/>
    <p:sldId id="314" r:id="rId75"/>
    <p:sldId id="315" r:id="rId76"/>
    <p:sldId id="316" r:id="rId77"/>
    <p:sldId id="481" r:id="rId78"/>
    <p:sldId id="482" r:id="rId79"/>
    <p:sldId id="483" r:id="rId80"/>
    <p:sldId id="317" r:id="rId81"/>
    <p:sldId id="562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599"/>
    <a:srgbClr val="4920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A7B40-9EB7-4C77-8556-119F053A3BC1}" type="doc">
      <dgm:prSet loTypeId="urn:microsoft.com/office/officeart/2005/8/layout/process2" loCatId="process" qsTypeId="urn:microsoft.com/office/officeart/2005/8/quickstyle/simple4#1" qsCatId="simple" csTypeId="urn:microsoft.com/office/officeart/2005/8/colors/accent1_2#1" csCatId="accent1" phldr="0"/>
      <dgm:spPr/>
    </dgm:pt>
    <dgm:pt modelId="{7166A9DB-20D7-41DA-B6C7-4E91D46FE0E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tx1"/>
              </a:solidFill>
            </a:rPr>
            <a:t>carbohydrate </a:t>
          </a:r>
        </a:p>
      </dgm:t>
    </dgm:pt>
    <dgm:pt modelId="{408890A2-EC03-4CB7-8006-30F7A6F0770D}" type="parTrans" cxnId="{BF7EE539-1CC0-4EF1-BD66-B33512A0E519}">
      <dgm:prSet/>
      <dgm:spPr/>
    </dgm:pt>
    <dgm:pt modelId="{581D0B67-AC66-4DBF-B99A-8C26BE060068}" type="sibTrans" cxnId="{BF7EE539-1CC0-4EF1-BD66-B33512A0E519}">
      <dgm:prSet/>
      <dgm:spPr/>
      <dgm:t>
        <a:bodyPr/>
        <a:lstStyle/>
        <a:p>
          <a:endParaRPr lang="en-US"/>
        </a:p>
      </dgm:t>
    </dgm:pt>
    <dgm:pt modelId="{6185F46A-CE7B-4D19-AD38-021F06F11723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tx1"/>
              </a:solidFill>
            </a:rPr>
            <a:t>blood sugar</a:t>
          </a:r>
        </a:p>
      </dgm:t>
    </dgm:pt>
    <dgm:pt modelId="{ED707A62-C95F-489D-A288-204A854541E1}" type="parTrans" cxnId="{5F3A70E0-728B-4972-9A07-D9241DD4E6EE}">
      <dgm:prSet/>
      <dgm:spPr/>
    </dgm:pt>
    <dgm:pt modelId="{209F9C23-F1DF-401B-A4AD-306C9EB4247C}" type="sibTrans" cxnId="{5F3A70E0-728B-4972-9A07-D9241DD4E6EE}">
      <dgm:prSet/>
      <dgm:spPr/>
      <dgm:t>
        <a:bodyPr/>
        <a:lstStyle/>
        <a:p>
          <a:endParaRPr lang="en-US"/>
        </a:p>
      </dgm:t>
    </dgm:pt>
    <dgm:pt modelId="{9D4F7890-BC71-471E-AB1B-9F598D75285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1">
              <a:solidFill>
                <a:schemeClr val="tx1"/>
              </a:solidFill>
            </a:rPr>
            <a:t>insulin</a:t>
          </a:r>
        </a:p>
      </dgm:t>
    </dgm:pt>
    <dgm:pt modelId="{8A81A9A1-3D17-4B5E-823A-F4C61634A717}" type="parTrans" cxnId="{EB562C62-8EBA-4AA5-B70C-19068D4F55BF}">
      <dgm:prSet/>
      <dgm:spPr/>
    </dgm:pt>
    <dgm:pt modelId="{A02D4AB0-BE01-45C2-BD3E-6766ADB3B021}" type="sibTrans" cxnId="{EB562C62-8EBA-4AA5-B70C-19068D4F55BF}">
      <dgm:prSet/>
      <dgm:spPr/>
    </dgm:pt>
    <dgm:pt modelId="{7E3F7EC5-1729-4088-BB09-36E02E33A0BF}" type="pres">
      <dgm:prSet presAssocID="{A4CA7B40-9EB7-4C77-8556-119F053A3BC1}" presName="linearFlow" presStyleCnt="0">
        <dgm:presLayoutVars>
          <dgm:resizeHandles val="exact"/>
        </dgm:presLayoutVars>
      </dgm:prSet>
      <dgm:spPr/>
    </dgm:pt>
    <dgm:pt modelId="{E17E57AF-0587-449A-A755-B1B96DEF2BD2}" type="pres">
      <dgm:prSet presAssocID="{7166A9DB-20D7-41DA-B6C7-4E91D46FE0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77A19-6F59-488F-BD44-5E3FBE8E3386}" type="pres">
      <dgm:prSet presAssocID="{581D0B67-AC66-4DBF-B99A-8C26BE06006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FA9844B-FD2C-4DAF-BE12-A8E3C3B7E384}" type="pres">
      <dgm:prSet presAssocID="{581D0B67-AC66-4DBF-B99A-8C26BE06006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53C71C7-5E8B-4565-86BF-B755B524B25E}" type="pres">
      <dgm:prSet presAssocID="{6185F46A-CE7B-4D19-AD38-021F06F117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CC167-6368-4F79-84C6-65D90B9BC4A6}" type="pres">
      <dgm:prSet presAssocID="{209F9C23-F1DF-401B-A4AD-306C9EB4247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AF533A8-48F1-4B19-9CD9-5A2DB7199B85}" type="pres">
      <dgm:prSet presAssocID="{209F9C23-F1DF-401B-A4AD-306C9EB4247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3DEFB83-998E-4F52-9267-01422D869D93}" type="pres">
      <dgm:prSet presAssocID="{9D4F7890-BC71-471E-AB1B-9F598D7528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A925F4-FD46-422E-8A86-91A4FC2264F6}" type="presOf" srcId="{7166A9DB-20D7-41DA-B6C7-4E91D46FE0EA}" destId="{E17E57AF-0587-449A-A755-B1B96DEF2BD2}" srcOrd="0" destOrd="0" presId="urn:microsoft.com/office/officeart/2005/8/layout/process2"/>
    <dgm:cxn modelId="{9AB222D5-CB8B-4403-8AB4-7EBD9CC95D40}" type="presOf" srcId="{209F9C23-F1DF-401B-A4AD-306C9EB4247C}" destId="{1AF533A8-48F1-4B19-9CD9-5A2DB7199B85}" srcOrd="1" destOrd="0" presId="urn:microsoft.com/office/officeart/2005/8/layout/process2"/>
    <dgm:cxn modelId="{A5211F56-3421-448C-8FA3-393A99A44138}" type="presOf" srcId="{581D0B67-AC66-4DBF-B99A-8C26BE060068}" destId="{11477A19-6F59-488F-BD44-5E3FBE8E3386}" srcOrd="0" destOrd="0" presId="urn:microsoft.com/office/officeart/2005/8/layout/process2"/>
    <dgm:cxn modelId="{7B3E1CBC-428A-4D87-BD25-5AC3D9E1DFEE}" type="presOf" srcId="{9D4F7890-BC71-471E-AB1B-9F598D752858}" destId="{93DEFB83-998E-4F52-9267-01422D869D93}" srcOrd="0" destOrd="0" presId="urn:microsoft.com/office/officeart/2005/8/layout/process2"/>
    <dgm:cxn modelId="{EB562C62-8EBA-4AA5-B70C-19068D4F55BF}" srcId="{A4CA7B40-9EB7-4C77-8556-119F053A3BC1}" destId="{9D4F7890-BC71-471E-AB1B-9F598D752858}" srcOrd="2" destOrd="0" parTransId="{8A81A9A1-3D17-4B5E-823A-F4C61634A717}" sibTransId="{A02D4AB0-BE01-45C2-BD3E-6766ADB3B021}"/>
    <dgm:cxn modelId="{702DE50D-687B-4215-BCB8-0702C5FD5B1C}" type="presOf" srcId="{6185F46A-CE7B-4D19-AD38-021F06F11723}" destId="{353C71C7-5E8B-4565-86BF-B755B524B25E}" srcOrd="0" destOrd="0" presId="urn:microsoft.com/office/officeart/2005/8/layout/process2"/>
    <dgm:cxn modelId="{5F3A70E0-728B-4972-9A07-D9241DD4E6EE}" srcId="{A4CA7B40-9EB7-4C77-8556-119F053A3BC1}" destId="{6185F46A-CE7B-4D19-AD38-021F06F11723}" srcOrd="1" destOrd="0" parTransId="{ED707A62-C95F-489D-A288-204A854541E1}" sibTransId="{209F9C23-F1DF-401B-A4AD-306C9EB4247C}"/>
    <dgm:cxn modelId="{C421252E-1A32-40B3-B51C-15FD63FD5336}" type="presOf" srcId="{581D0B67-AC66-4DBF-B99A-8C26BE060068}" destId="{1FA9844B-FD2C-4DAF-BE12-A8E3C3B7E384}" srcOrd="1" destOrd="0" presId="urn:microsoft.com/office/officeart/2005/8/layout/process2"/>
    <dgm:cxn modelId="{BF7EE539-1CC0-4EF1-BD66-B33512A0E519}" srcId="{A4CA7B40-9EB7-4C77-8556-119F053A3BC1}" destId="{7166A9DB-20D7-41DA-B6C7-4E91D46FE0EA}" srcOrd="0" destOrd="0" parTransId="{408890A2-EC03-4CB7-8006-30F7A6F0770D}" sibTransId="{581D0B67-AC66-4DBF-B99A-8C26BE060068}"/>
    <dgm:cxn modelId="{3D41A7FF-DA63-4832-A380-710DEE37F073}" type="presOf" srcId="{A4CA7B40-9EB7-4C77-8556-119F053A3BC1}" destId="{7E3F7EC5-1729-4088-BB09-36E02E33A0BF}" srcOrd="0" destOrd="0" presId="urn:microsoft.com/office/officeart/2005/8/layout/process2"/>
    <dgm:cxn modelId="{3D7BE29A-0614-4CF6-8831-4D2C96DC67C2}" type="presOf" srcId="{209F9C23-F1DF-401B-A4AD-306C9EB4247C}" destId="{06ECC167-6368-4F79-84C6-65D90B9BC4A6}" srcOrd="0" destOrd="0" presId="urn:microsoft.com/office/officeart/2005/8/layout/process2"/>
    <dgm:cxn modelId="{C6A1FE1C-0A42-4FF8-B38D-1DAE0CAF4ED8}" type="presParOf" srcId="{7E3F7EC5-1729-4088-BB09-36E02E33A0BF}" destId="{E17E57AF-0587-449A-A755-B1B96DEF2BD2}" srcOrd="0" destOrd="0" presId="urn:microsoft.com/office/officeart/2005/8/layout/process2"/>
    <dgm:cxn modelId="{62DCB2DC-5C50-4312-8DF3-3A8F3916E8BC}" type="presParOf" srcId="{7E3F7EC5-1729-4088-BB09-36E02E33A0BF}" destId="{11477A19-6F59-488F-BD44-5E3FBE8E3386}" srcOrd="1" destOrd="0" presId="urn:microsoft.com/office/officeart/2005/8/layout/process2"/>
    <dgm:cxn modelId="{157AD16C-74E6-441F-BEAA-05A8BB1C207F}" type="presParOf" srcId="{11477A19-6F59-488F-BD44-5E3FBE8E3386}" destId="{1FA9844B-FD2C-4DAF-BE12-A8E3C3B7E384}" srcOrd="0" destOrd="0" presId="urn:microsoft.com/office/officeart/2005/8/layout/process2"/>
    <dgm:cxn modelId="{EC2A0656-8291-4A24-AE97-406EF6827053}" type="presParOf" srcId="{7E3F7EC5-1729-4088-BB09-36E02E33A0BF}" destId="{353C71C7-5E8B-4565-86BF-B755B524B25E}" srcOrd="2" destOrd="0" presId="urn:microsoft.com/office/officeart/2005/8/layout/process2"/>
    <dgm:cxn modelId="{2ACF8BB2-E8AC-42CB-9C78-ED16C91F6868}" type="presParOf" srcId="{7E3F7EC5-1729-4088-BB09-36E02E33A0BF}" destId="{06ECC167-6368-4F79-84C6-65D90B9BC4A6}" srcOrd="3" destOrd="0" presId="urn:microsoft.com/office/officeart/2005/8/layout/process2"/>
    <dgm:cxn modelId="{F03540F3-D6AD-4F0B-8693-39E0E62542D4}" type="presParOf" srcId="{06ECC167-6368-4F79-84C6-65D90B9BC4A6}" destId="{1AF533A8-48F1-4B19-9CD9-5A2DB7199B85}" srcOrd="0" destOrd="0" presId="urn:microsoft.com/office/officeart/2005/8/layout/process2"/>
    <dgm:cxn modelId="{23A4A6FD-5A0A-4C16-9BFE-301D4AA4FF97}" type="presParOf" srcId="{7E3F7EC5-1729-4088-BB09-36E02E33A0BF}" destId="{93DEFB83-998E-4F52-9267-01422D869D9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914390" cy="2566035"/>
        <a:chOff x="0" y="0"/>
        <a:chExt cx="5914390" cy="2566035"/>
      </a:xfrm>
    </dsp:grpSpPr>
    <dsp:sp modelId="{E17E57AF-0587-449A-A755-B1B96DEF2BD2}">
      <dsp:nvSpPr>
        <dsp:cNvPr id="3" name="Rounded Rectangle 2"/>
        <dsp:cNvSpPr/>
      </dsp:nvSpPr>
      <dsp:spPr bwMode="white">
        <a:xfrm>
          <a:off x="2379837" y="0"/>
          <a:ext cx="1154716" cy="641509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carbohydrate </a:t>
          </a:r>
          <a:endParaRPr lang="en-US"/>
        </a:p>
      </dsp:txBody>
      <dsp:txXfrm>
        <a:off x="2379837" y="0"/>
        <a:ext cx="1154716" cy="641509"/>
      </dsp:txXfrm>
    </dsp:sp>
    <dsp:sp modelId="{11477A19-6F59-488F-BD44-5E3FBE8E3386}">
      <dsp:nvSpPr>
        <dsp:cNvPr id="4" name="Right Arrow 3"/>
        <dsp:cNvSpPr/>
      </dsp:nvSpPr>
      <dsp:spPr bwMode="white">
        <a:xfrm rot="5399999">
          <a:off x="2836912" y="657546"/>
          <a:ext cx="240566" cy="28867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836912" y="657546"/>
        <a:ext cx="240566" cy="288679"/>
      </dsp:txXfrm>
    </dsp:sp>
    <dsp:sp modelId="{353C71C7-5E8B-4565-86BF-B755B524B25E}">
      <dsp:nvSpPr>
        <dsp:cNvPr id="5" name="Rounded Rectangle 4"/>
        <dsp:cNvSpPr/>
      </dsp:nvSpPr>
      <dsp:spPr bwMode="white">
        <a:xfrm>
          <a:off x="2379837" y="962263"/>
          <a:ext cx="1154716" cy="641509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blood sugar</a:t>
          </a:r>
          <a:endParaRPr lang="en-US"/>
        </a:p>
      </dsp:txBody>
      <dsp:txXfrm>
        <a:off x="2379837" y="962263"/>
        <a:ext cx="1154716" cy="641509"/>
      </dsp:txXfrm>
    </dsp:sp>
    <dsp:sp modelId="{06ECC167-6368-4F79-84C6-65D90B9BC4A6}">
      <dsp:nvSpPr>
        <dsp:cNvPr id="6" name="Right Arrow 5"/>
        <dsp:cNvSpPr/>
      </dsp:nvSpPr>
      <dsp:spPr bwMode="white">
        <a:xfrm rot="5399999">
          <a:off x="2836912" y="1619810"/>
          <a:ext cx="240566" cy="288679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rot="-5400000" lIns="0" tIns="0" rIns="0" bIns="0" anchor="ctr"/>
        <a:lstStyle>
          <a:lvl1pPr algn="ctr">
            <a:defRPr sz="5500"/>
          </a:lvl1pPr>
          <a:lvl2pPr marL="285750" indent="-285750" algn="ctr">
            <a:defRPr sz="4200"/>
          </a:lvl2pPr>
          <a:lvl3pPr marL="571500" indent="-285750" algn="ctr">
            <a:defRPr sz="4200"/>
          </a:lvl3pPr>
          <a:lvl4pPr marL="857250" indent="-285750" algn="ctr">
            <a:defRPr sz="4200"/>
          </a:lvl4pPr>
          <a:lvl5pPr marL="1143000" indent="-285750" algn="ctr">
            <a:defRPr sz="4200"/>
          </a:lvl5pPr>
          <a:lvl6pPr marL="1428750" indent="-285750" algn="ctr">
            <a:defRPr sz="4200"/>
          </a:lvl6pPr>
          <a:lvl7pPr marL="1714500" indent="-285750" algn="ctr">
            <a:defRPr sz="4200"/>
          </a:lvl7pPr>
          <a:lvl8pPr marL="2000250" indent="-285750" algn="ctr">
            <a:defRPr sz="4200"/>
          </a:lvl8pPr>
          <a:lvl9pPr marL="2286000" indent="-285750" algn="ctr">
            <a:defRPr sz="4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5399999">
        <a:off x="2836912" y="1619810"/>
        <a:ext cx="240566" cy="288679"/>
      </dsp:txXfrm>
    </dsp:sp>
    <dsp:sp modelId="{93DEFB83-998E-4F52-9267-01422D869D93}">
      <dsp:nvSpPr>
        <dsp:cNvPr id="7" name="Rounded Rectangle 6"/>
        <dsp:cNvSpPr/>
      </dsp:nvSpPr>
      <dsp:spPr bwMode="white">
        <a:xfrm>
          <a:off x="2379837" y="1924526"/>
          <a:ext cx="1154716" cy="641509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53340" tIns="53340" rIns="53340" bIns="5334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insuliin</a:t>
          </a:r>
          <a:endParaRPr lang="en-US"/>
        </a:p>
      </dsp:txBody>
      <dsp:txXfrm>
        <a:off x="2379837" y="1924526"/>
        <a:ext cx="1154716" cy="64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nasirkopu/18-endocrine-pancreas" TargetMode="External"/><Relationship Id="rId2" Type="http://schemas.openxmlformats.org/officeDocument/2006/relationships/hyperlink" Target="https://quizlet.com/253314142/pathology-of-the-endocrine-pancreas-diagra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Endocrine 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Dr Reshmy K.R</a:t>
            </a:r>
          </a:p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Professor </a:t>
            </a:r>
          </a:p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Dept. of Physiology</a:t>
            </a:r>
          </a:p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07490"/>
            <a:ext cx="11122025" cy="4669790"/>
          </a:xfrm>
        </p:spPr>
        <p:txBody>
          <a:bodyPr/>
          <a:lstStyle/>
          <a:p>
            <a:r>
              <a:rPr lang="en-US">
                <a:sym typeface="+mn-ea"/>
              </a:rPr>
              <a:t>Insulin is synthesized in the beta cells by protein synthesis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Beginning with translation of   the  insulin RNA by </a:t>
            </a:r>
            <a:r>
              <a:rPr lang="en-US" b="1"/>
              <a:t>ribosomes attached to the endoplasmic reticulum to form</a:t>
            </a:r>
            <a:r>
              <a:rPr lang="en-US" b="1" u="sng">
                <a:solidFill>
                  <a:srgbClr val="FF0000"/>
                </a:solidFill>
              </a:rPr>
              <a:t> preproinsulin. </a:t>
            </a:r>
            <a:endParaRPr lang="en-US" b="1"/>
          </a:p>
          <a:p>
            <a:pPr marL="0" indent="0">
              <a:buNone/>
            </a:pPr>
            <a:endParaRPr lang="en-US"/>
          </a:p>
          <a:p>
            <a:r>
              <a:rPr lang="en-US"/>
              <a:t>Preproinsulin has a molecular weight of about 11,500,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cleaved in the endoplasmic reticulum to form a </a:t>
            </a:r>
            <a:r>
              <a:rPr lang="en-US" b="1" u="sng">
                <a:solidFill>
                  <a:srgbClr val="FF0000"/>
                </a:solidFill>
              </a:rPr>
              <a:t>proinsulin</a:t>
            </a:r>
            <a:r>
              <a:rPr lang="en-US"/>
              <a:t> with a molecular weight of about 9000 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885"/>
          </a:xfrm>
        </p:spPr>
        <p:txBody>
          <a:bodyPr>
            <a:normAutofit fontScale="90000"/>
          </a:bodyPr>
          <a:lstStyle/>
          <a:p>
            <a:r>
              <a:rPr lang="en-US" b="1"/>
              <a:t>Proinsulin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69645"/>
            <a:ext cx="5181600" cy="5708015"/>
          </a:xfrm>
        </p:spPr>
        <p:txBody>
          <a:bodyPr>
            <a:normAutofit lnSpcReduction="10000"/>
          </a:bodyPr>
          <a:lstStyle/>
          <a:p>
            <a:r>
              <a:rPr lang="en-US"/>
              <a:t>consisit of 3 chains of peptidesA,B &amp;C</a:t>
            </a:r>
          </a:p>
          <a:p>
            <a:endParaRPr lang="en-US"/>
          </a:p>
          <a:p>
            <a:r>
              <a:rPr lang="en-US"/>
              <a:t>Is further cleaved in the Golgi apparatus to form </a:t>
            </a:r>
            <a:r>
              <a:rPr lang="en-US" b="1"/>
              <a:t>insulin, </a:t>
            </a:r>
            <a:r>
              <a:rPr lang="en-US"/>
              <a:t>composed of the </a:t>
            </a:r>
            <a:r>
              <a:rPr lang="en-US" b="1"/>
              <a:t>A and B chain connected by disulfide linkages, and the C chain peptide,</a:t>
            </a:r>
            <a:r>
              <a:rPr lang="en-US"/>
              <a:t> called connecting peptide (C peptide). </a:t>
            </a:r>
          </a:p>
          <a:p>
            <a:endParaRPr lang="en-US"/>
          </a:p>
          <a:p>
            <a:r>
              <a:rPr lang="en-US"/>
              <a:t>The insulin and C peptide are packaged in the</a:t>
            </a:r>
            <a:r>
              <a:rPr lang="en-US" b="1"/>
              <a:t> secretory granules and secreted in equimolar amounts.</a:t>
            </a:r>
          </a:p>
          <a:p>
            <a:endParaRPr lang="en-US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7180" y="969010"/>
            <a:ext cx="5281930" cy="5708015"/>
          </a:xfrm>
          <a:prstGeom prst="rect">
            <a:avLst/>
          </a:prstGeom>
          <a:ln w="28575">
            <a:solidFill>
              <a:srgbClr val="49205A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 of Insulin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 Effect on Carbohydrate metabolism</a:t>
            </a:r>
          </a:p>
          <a:p>
            <a:r>
              <a:rPr lang="en-US"/>
              <a:t>2. Effect on Protein Metabolism</a:t>
            </a:r>
          </a:p>
          <a:p>
            <a:r>
              <a:rPr lang="en-US"/>
              <a:t>3. Effect on Fat metabolism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I.Effect on Carbohydrate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65210" cy="2713990"/>
          </a:xfrm>
        </p:spPr>
        <p:txBody>
          <a:bodyPr/>
          <a:lstStyle/>
          <a:p>
            <a:r>
              <a:rPr lang="en-US" b="1"/>
              <a:t>1. Transport &amp; Uptake of Glucose</a:t>
            </a:r>
          </a:p>
          <a:p>
            <a:pPr marL="0" indent="0">
              <a:buNone/>
            </a:pPr>
            <a:r>
              <a:rPr lang="en-US" b="1"/>
              <a:t>               </a:t>
            </a:r>
            <a:r>
              <a:rPr lang="en-US"/>
              <a:t>Insulin is only antidiabetic hormone that reduces blood sugar level.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3881755" y="2889250"/>
          <a:ext cx="5914390" cy="256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Flowchart: Process 14"/>
          <p:cNvSpPr/>
          <p:nvPr/>
        </p:nvSpPr>
        <p:spPr>
          <a:xfrm>
            <a:off x="4232275" y="5882005"/>
            <a:ext cx="5563870" cy="8953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Transport of glucose from blood into cells by increasing the permiability of cell membrane</a:t>
            </a:r>
            <a:r>
              <a:rPr lang="en-US" b="1"/>
              <a:t>  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702425" y="5610225"/>
            <a:ext cx="272415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920"/>
            <a:ext cx="10515600" cy="4912360"/>
          </a:xfrm>
        </p:spPr>
        <p:txBody>
          <a:bodyPr/>
          <a:lstStyle/>
          <a:p>
            <a:r>
              <a:rPr lang="en-US"/>
              <a:t>Glucose is transported inside the cell by </a:t>
            </a:r>
            <a:r>
              <a:rPr lang="en-US" b="1"/>
              <a:t>sodium glucose symport pump. </a:t>
            </a:r>
          </a:p>
          <a:p>
            <a:pPr marL="0" indent="0">
              <a:buNone/>
            </a:pPr>
            <a:endParaRPr lang="en-US" b="1"/>
          </a:p>
          <a:p>
            <a:r>
              <a:rPr lang="en-US" b="1"/>
              <a:t>Glucose transporters - GLUT-4 is insulin sensitive, </a:t>
            </a:r>
            <a:r>
              <a:rPr lang="en-US"/>
              <a:t>located in cytoplasmic vesicles, in muscles and adipose tissue.</a:t>
            </a:r>
          </a:p>
          <a:p>
            <a:endParaRPr lang="en-US"/>
          </a:p>
          <a:p>
            <a:r>
              <a:rPr lang="en-US"/>
              <a:t>Insulin receptor complex causes vesicles containing GLUT - 4 are attached to membranes               glucose transporter released </a:t>
            </a:r>
          </a:p>
          <a:p>
            <a:pPr marL="0" indent="0">
              <a:buNone/>
            </a:pPr>
            <a:r>
              <a:rPr lang="en-US"/>
              <a:t>           transport glucose molecule from ECF into cell.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791075" y="4603750"/>
            <a:ext cx="864235" cy="257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0189210" y="4603750"/>
            <a:ext cx="621665" cy="257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ym typeface="+mn-ea"/>
              </a:rPr>
              <a:t>2.Peripheral Utilization of Glucose </a:t>
            </a:r>
            <a:r>
              <a:rPr lang="en-US" b="1"/>
              <a:t/>
            </a:r>
            <a:br>
              <a:rPr lang="en-US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Glucose entering the cell is oxidised by most of the cells immediately.</a:t>
            </a:r>
          </a:p>
          <a:p>
            <a:r>
              <a:rPr lang="en-US"/>
              <a:t>Rate of utilisation depends upon intake of glucose.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3. Storage of Glucose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Rapid conversion of glucose into glycogen (Glycogenisis) stored in muscles and liver.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Glycogen content is increased in liver beyond storing capacity, insulin causes coversion of glucose into fatty acid.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IV. Inhibition of Glycogenolysis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Prevents breakdown of glycogen into glucose in mucle and liver.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V. Inhibition of Gluconeogenesis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Formation of glucose from proteins by</a:t>
            </a:r>
            <a:r>
              <a:rPr lang="en-US" b="1"/>
              <a:t> inhibiting the release of amino acid from muscles.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Inhibiting the activities of enzymes involed in gluconeogenesis.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Insulin decreases blood sugar level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Facilitating the transport and uptake of glucose by cells.</a:t>
            </a:r>
          </a:p>
          <a:p>
            <a:r>
              <a:rPr lang="en-US"/>
              <a:t>Increasing the peripheral utilisation of glucose.</a:t>
            </a:r>
          </a:p>
          <a:p>
            <a:r>
              <a:rPr lang="en-US"/>
              <a:t>Increasing the conversion of glucose into glycogen in liver and muscle.</a:t>
            </a:r>
          </a:p>
          <a:p>
            <a:r>
              <a:rPr lang="en-US"/>
              <a:t>Prevention of glycogenolysis </a:t>
            </a:r>
          </a:p>
          <a:p>
            <a:r>
              <a:rPr lang="en-US"/>
              <a:t>Inhibition of gluconeogenesis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pancreas is a long, slender organ, most of which is located posterior to the bottom half of the stomach. </a:t>
            </a:r>
          </a:p>
          <a:p>
            <a:r>
              <a:rPr lang="en-US"/>
              <a:t> Pancreatic islets—clusters of cells formerly known as the islets of Langerhans—secrete the hormones glucagon, insulin, somatostatin, and pancreatic polypeptide (PP).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Effect on protein metabolism - conservation and storage of protein.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Facilitates transport of amino acids into the cells from blood. </a:t>
            </a:r>
          </a:p>
          <a:p>
            <a:r>
              <a:rPr lang="en-US"/>
              <a:t>Increases permiability of cell membrane for amino acids.</a:t>
            </a:r>
          </a:p>
          <a:p>
            <a:r>
              <a:rPr lang="en-US"/>
              <a:t>Accelerates synthesis of proteins by influencing the transcription of DNA.</a:t>
            </a:r>
          </a:p>
          <a:p>
            <a:r>
              <a:rPr lang="en-US"/>
              <a:t>Increasing translation of mRNA.</a:t>
            </a:r>
          </a:p>
          <a:p>
            <a:r>
              <a:rPr lang="en-US"/>
              <a:t>Inhibites catabolism of protein by inhibiting the activity of cellular enzymes on protein.</a:t>
            </a:r>
          </a:p>
          <a:p>
            <a:r>
              <a:rPr lang="en-US"/>
              <a:t>Prevents gluconeogenesis by decreasing the release of AA from the cells.</a:t>
            </a:r>
          </a:p>
          <a:p>
            <a:r>
              <a:rPr lang="en-US"/>
              <a:t>Inhibiting the enzymes involed in gluconeogenesis.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Effect on fat metabolism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405"/>
            <a:ext cx="10515600" cy="4714875"/>
          </a:xfrm>
        </p:spPr>
        <p:txBody>
          <a:bodyPr/>
          <a:lstStyle/>
          <a:p>
            <a:r>
              <a:rPr lang="en-US"/>
              <a:t>Synthesis of fatty acids and triglycerids.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Excess glucose is utilised for synthesis of fatty acids and triglycerids.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Synthesis of lipids by activating enzymes involed in conversion of glucose into fatty acids.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Conversion of fatty acids into triglycerides.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Transport of fatty acids into adipose tissue.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Storage of fat in adipose tissue by inhibiting the enzymes which degrade the triglycerides.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</a:t>
            </a:r>
            <a:r>
              <a:rPr lang="en-US"/>
              <a:t>. </a:t>
            </a:r>
            <a:r>
              <a:rPr lang="en-US" b="1"/>
              <a:t>Effect on Growth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Action on anabolism of protein.</a:t>
            </a:r>
          </a:p>
          <a:p>
            <a:endParaRPr lang="en-US"/>
          </a:p>
          <a:p>
            <a:r>
              <a:rPr lang="en-US"/>
              <a:t>Transport of amino acids into cells and synthesis of proteins.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Conservation of proteins by accelerating the utilisation of glucose by the tissue.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910"/>
          </a:xfrm>
        </p:spPr>
        <p:txBody>
          <a:bodyPr/>
          <a:lstStyle/>
          <a:p>
            <a:r>
              <a:rPr lang="en-US" b="1"/>
              <a:t>Houssay Animal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880"/>
          </a:xfrm>
        </p:spPr>
        <p:txBody>
          <a:bodyPr/>
          <a:lstStyle/>
          <a:p>
            <a:r>
              <a:rPr lang="en-US"/>
              <a:t>Both Ant.pit and GH are removed.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Administration of either insulin or growth hormone </a:t>
            </a:r>
            <a:r>
              <a:rPr lang="en-US" b="1"/>
              <a:t>alone </a:t>
            </a:r>
            <a:r>
              <a:rPr lang="en-US"/>
              <a:t>does not induce growth in the animal.</a:t>
            </a:r>
          </a:p>
          <a:p>
            <a:endParaRPr lang="en-US"/>
          </a:p>
          <a:p>
            <a:r>
              <a:rPr lang="en-US"/>
              <a:t>Administration of growth hormone and insulin stimulate the growth which proves </a:t>
            </a:r>
            <a:r>
              <a:rPr lang="en-US" b="1"/>
              <a:t>synergistic action</a:t>
            </a:r>
            <a:r>
              <a:rPr lang="en-US"/>
              <a:t> of both hormone on growth.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" y="365125"/>
            <a:ext cx="10879455" cy="1325880"/>
          </a:xfrm>
        </p:spPr>
        <p:txBody>
          <a:bodyPr/>
          <a:lstStyle/>
          <a:p>
            <a:r>
              <a:rPr lang="en-US" b="1"/>
              <a:t>Mode of Action of Insulin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74345" y="1522730"/>
            <a:ext cx="5545455" cy="4654550"/>
          </a:xfrm>
        </p:spPr>
        <p:txBody>
          <a:bodyPr>
            <a:normAutofit fontScale="77500" lnSpcReduction="10000"/>
          </a:bodyPr>
          <a:lstStyle/>
          <a:p>
            <a:r>
              <a:rPr lang="en-US"/>
              <a:t> </a:t>
            </a:r>
            <a:r>
              <a:rPr lang="en-US" b="1"/>
              <a:t>Insulin binds to the α-subunit of its receptor, </a:t>
            </a:r>
          </a:p>
          <a:p>
            <a:r>
              <a:rPr lang="en-US" b="1"/>
              <a:t>causes autophosphorylation of the β-subunit receptor, which in turn induces tyrosine kinase activity. </a:t>
            </a:r>
          </a:p>
          <a:p>
            <a:r>
              <a:rPr lang="en-US" b="1"/>
              <a:t>The receptor tyrosine kinase activity begins a cascade of cell phosphorylation that increases or decreases the activity of enzymes, </a:t>
            </a:r>
          </a:p>
          <a:p>
            <a:r>
              <a:rPr lang="en-US" b="1"/>
              <a:t>including insulin receptor substrates, that mediate the effects on glucose, fat, and protein metabolism.</a:t>
            </a:r>
          </a:p>
          <a:p>
            <a:r>
              <a:rPr lang="en-US" b="1"/>
              <a:t> glucose transporters are moved to the cell membrane to assist glucose entry into the cell.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6060" y="848995"/>
            <a:ext cx="5510530" cy="58496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7820" y="598170"/>
            <a:ext cx="11697970" cy="6018530"/>
          </a:xfrm>
        </p:spPr>
        <p:txBody>
          <a:bodyPr>
            <a:normAutofit/>
          </a:bodyPr>
          <a:lstStyle/>
          <a:p>
            <a:r>
              <a:rPr lang="en-US"/>
              <a:t> Insulin</a:t>
            </a:r>
            <a:r>
              <a:rPr lang="en-US" b="1"/>
              <a:t> activates a membrane receptor protein</a:t>
            </a:r>
            <a:r>
              <a:rPr lang="en-US"/>
              <a:t> that has a molecular weight of about 300,000 </a:t>
            </a:r>
          </a:p>
          <a:p>
            <a:r>
              <a:rPr lang="en-US"/>
              <a:t> It is the </a:t>
            </a:r>
            <a:r>
              <a:rPr lang="en-US" b="1"/>
              <a:t>activated receptor that causes the subsequent effects.</a:t>
            </a:r>
          </a:p>
          <a:p>
            <a:r>
              <a:rPr lang="en-US"/>
              <a:t>The i</a:t>
            </a:r>
            <a:r>
              <a:rPr lang="en-US" b="1"/>
              <a:t>nsulin receptor complex</a:t>
            </a:r>
            <a:r>
              <a:rPr lang="en-US"/>
              <a:t> is a combination of </a:t>
            </a:r>
            <a:r>
              <a:rPr lang="en-US" b="1"/>
              <a:t>four subunits held together by disulfide linkages: </a:t>
            </a:r>
          </a:p>
          <a:p>
            <a:r>
              <a:rPr lang="en-US"/>
              <a:t>Two alpha subunits that lie entirely </a:t>
            </a:r>
            <a:r>
              <a:rPr lang="en-US" b="1"/>
              <a:t>outside the cell membrane and two beta subunits that penetrate through the membrane, protruding into the cell cytoplasm. </a:t>
            </a:r>
          </a:p>
          <a:p>
            <a:r>
              <a:rPr lang="en-US"/>
              <a:t>The </a:t>
            </a:r>
            <a:r>
              <a:rPr lang="en-US" b="1"/>
              <a:t>insulin binds with the alpha subunits </a:t>
            </a:r>
            <a:r>
              <a:rPr lang="en-US"/>
              <a:t>on the outside of the cell, but because of the linkages with the beta subunits, the </a:t>
            </a:r>
            <a:r>
              <a:rPr lang="en-US" b="1"/>
              <a:t>portions of the beta subunits protruding into the cell become autophosphorylated.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07950"/>
            <a:ext cx="10833100" cy="960755"/>
          </a:xfrm>
        </p:spPr>
        <p:txBody>
          <a:bodyPr>
            <a:normAutofit/>
          </a:bodyPr>
          <a:lstStyle/>
          <a:p>
            <a:r>
              <a:rPr lang="en-US" b="1">
                <a:sym typeface="+mn-ea"/>
              </a:rPr>
              <a:t>Mode of Action of Insulin (con...)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40" y="1069340"/>
            <a:ext cx="11440795" cy="5107940"/>
          </a:xfrm>
        </p:spPr>
        <p:txBody>
          <a:bodyPr>
            <a:normAutofit/>
          </a:bodyPr>
          <a:lstStyle/>
          <a:p>
            <a:r>
              <a:rPr lang="en-US" b="1"/>
              <a:t>Autophosphorylation of the beta subunits of the</a:t>
            </a:r>
            <a:r>
              <a:rPr lang="en-US"/>
              <a:t> </a:t>
            </a:r>
            <a:r>
              <a:rPr lang="en-US" b="1"/>
              <a:t>receptor activates a local tyrosine kinase. </a:t>
            </a:r>
          </a:p>
          <a:p>
            <a:pPr marL="0" indent="0">
              <a:buNone/>
            </a:pPr>
            <a:endParaRPr lang="en-US" b="1"/>
          </a:p>
          <a:p>
            <a:r>
              <a:rPr lang="en-US"/>
              <a:t>which in turn causes </a:t>
            </a:r>
            <a:r>
              <a:rPr lang="en-US" b="1"/>
              <a:t>Phosphorylation of multiple other intracellular enzymes</a:t>
            </a:r>
            <a:r>
              <a:rPr lang="en-US"/>
              <a:t> including a group called </a:t>
            </a:r>
            <a:r>
              <a:rPr lang="en-US" b="1"/>
              <a:t>Insulin-Receptor Substrates (IRS).</a:t>
            </a:r>
          </a:p>
          <a:p>
            <a:pPr marL="0" indent="0">
              <a:buNone/>
            </a:pPr>
            <a:r>
              <a:rPr lang="en-US" b="1"/>
              <a:t> </a:t>
            </a:r>
          </a:p>
          <a:p>
            <a:r>
              <a:rPr lang="en-US"/>
              <a:t>Different types of IRS (e.g., IRS-1, IRS-2, IRS-3) are expressed in different tissues.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The net effect is to activate some of these enzymes while inactivating others.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Regulation of Insulin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53535" cy="4351655"/>
          </a:xfrm>
        </p:spPr>
        <p:txBody>
          <a:bodyPr/>
          <a:lstStyle/>
          <a:p>
            <a:r>
              <a:rPr lang="en-US"/>
              <a:t>Regulated by feedback effect of blood glucose level.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Content Placeholder 3" descr="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1735" y="1483360"/>
            <a:ext cx="7059295" cy="5397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I.Effect of blood glucose level on Insulin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Blood sugar level increase (100 - 120 mg/dl).</a:t>
            </a:r>
          </a:p>
          <a:p>
            <a:r>
              <a:rPr lang="en-US"/>
              <a:t>Rate of insulin secretion increases.</a:t>
            </a:r>
          </a:p>
          <a:p>
            <a:r>
              <a:rPr lang="en-US"/>
              <a:t>                      Biphasic effect of glucose.</a:t>
            </a:r>
          </a:p>
          <a:p>
            <a:r>
              <a:rPr lang="en-US"/>
              <a:t>Blood glucose increases.</a:t>
            </a:r>
          </a:p>
          <a:p>
            <a:r>
              <a:rPr lang="en-US"/>
              <a:t>Release of insulin into blood increases rapidly. </a:t>
            </a:r>
          </a:p>
          <a:p>
            <a:r>
              <a:rPr lang="en-US"/>
              <a:t>Concentration of insulin in plasma increases from the basal level.</a:t>
            </a:r>
          </a:p>
          <a:p>
            <a:r>
              <a:rPr lang="en-US"/>
              <a:t>Within 10 - 15 min, insulin conc. in blood is reduced to half the value.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Endocrine Pancreas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990" y="1245870"/>
            <a:ext cx="11369040" cy="53289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After 15 - 20 min insulin secretion rises once again slowly but steadily</a:t>
            </a:r>
          </a:p>
          <a:p>
            <a:pPr marL="0" indent="0">
              <a:buNone/>
            </a:pPr>
            <a:r>
              <a:rPr lang="en-US"/>
              <a:t>reached max btw 2 - 2 1/2hrs.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Prolonged insulin increase due to newly formed insulin from pancreas.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II. Effect of Protein on Insulin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Excess of amino acids in the blood stimulates insulin secretion.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r>
              <a:rPr lang="en-US"/>
              <a:t>Potent AA are arginine and lysin.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AA potentiates  the action of gucose on insulin secretion.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III.Effect of Lipid Derivatives on Insulin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Betaketo acids - aceto acetate increases insulin secretion.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IV. Effect of Gastro Intestinal Hormones on Insulin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Gastrin, secretin,CCK,GIP - causes insulin secretion.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V.Effect of other Endocrine hormones on Insulin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Glucagon GH, cortisol - potentiating the action of increased  blood sugar level on beta cells of islets of Langerhans in pancreas.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VI. Effect of Autonomic Nerves on Insulin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Stimulation of right vagus to the pancreas increase secretion of insulin by Ach.choline.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Stimulation of sympathetic nerve inhibits the secretion by  nor- adrenaline.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Source of secretion</a:t>
            </a:r>
            <a:r>
              <a:rPr lang="en-US"/>
              <a:t> -  A- cells or alpha cells in the islets of Langerhans of pancreas. </a:t>
            </a:r>
          </a:p>
          <a:p>
            <a:endParaRPr lang="en-US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     </a:t>
            </a:r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Chemistry</a:t>
            </a:r>
            <a:r>
              <a:rPr 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- </a:t>
            </a:r>
            <a:r>
              <a:rPr lang="en-US">
                <a:effectLst/>
                <a:sym typeface="+mn-ea"/>
              </a:rPr>
              <a:t>Glucagon is a polypeptide with a molecular weight of 3485. </a:t>
            </a:r>
          </a:p>
          <a:p>
            <a:endParaRPr lang="en-US">
              <a:effectLst/>
              <a:sym typeface="+mn-ea"/>
            </a:endParaRPr>
          </a:p>
          <a:p>
            <a:r>
              <a:rPr lang="en-US">
                <a:effectLst/>
                <a:sym typeface="+mn-ea"/>
              </a:rPr>
              <a:t>It contains 29 amino acids.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                               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Glucagon is synthesized from the preprohormone percursor called </a:t>
            </a:r>
            <a:r>
              <a:rPr lang="en-US" b="1"/>
              <a:t>preproglucagon in the alpha cells of islets.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Actions of Glucagon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Antagonistic to those of insulin.</a:t>
            </a:r>
          </a:p>
          <a:p>
            <a:r>
              <a:rPr lang="en-US"/>
              <a:t>Increases blood sugar level.</a:t>
            </a:r>
          </a:p>
          <a:p>
            <a:r>
              <a:rPr lang="en-US"/>
              <a:t>Increases peripheral utilisation of lipids.</a:t>
            </a:r>
          </a:p>
          <a:p>
            <a:r>
              <a:rPr lang="en-US"/>
              <a:t>Facilitates the conversion of proteins into glucose. </a:t>
            </a: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pancreas is composed of two major types of tissues.</a:t>
            </a:r>
          </a:p>
          <a:p>
            <a:endParaRPr lang="en-US"/>
          </a:p>
          <a:p>
            <a:r>
              <a:rPr lang="en-US"/>
              <a:t>(1) the acini, which secrete digestive juices into the duodenum</a:t>
            </a:r>
          </a:p>
          <a:p>
            <a:endParaRPr lang="en-US"/>
          </a:p>
          <a:p>
            <a:r>
              <a:rPr lang="en-US"/>
              <a:t>(2) the islets of Langerhans, which secrete insulin and glucagon directly into the blood.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I. Effect on Carbohydrate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Glucagon increases glycogenolysis in liver         to Blood .</a:t>
            </a:r>
          </a:p>
          <a:p>
            <a:r>
              <a:rPr lang="en-US"/>
              <a:t>Glucagon doesnot induce glucogenolysis in muscles.</a:t>
            </a:r>
          </a:p>
          <a:p>
            <a:r>
              <a:rPr lang="en-US"/>
              <a:t>Glucagon increases Gluconeogenesis (Formation of glucose from proteins) in liver by :</a:t>
            </a:r>
          </a:p>
          <a:p>
            <a:r>
              <a:rPr lang="en-US"/>
              <a:t>(A) Activating the enzyme which convert pyruvate into phosphoenol pyruvate.</a:t>
            </a:r>
          </a:p>
          <a:p>
            <a:r>
              <a:rPr lang="en-US"/>
              <a:t>(B) Increasing the transport of AA into liver cells.  </a:t>
            </a:r>
          </a:p>
          <a:p>
            <a:r>
              <a:rPr lang="en-US"/>
              <a:t>AA are utilized for glucose formation.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157085" y="2101850"/>
            <a:ext cx="591185" cy="29845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II. Effect on Lipid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Glucose shows lipolytic and ketogenic actions.</a:t>
            </a:r>
          </a:p>
          <a:p>
            <a:endParaRPr lang="en-US"/>
          </a:p>
          <a:p>
            <a:r>
              <a:rPr lang="en-US"/>
              <a:t>It increases release of free fatty acids from adipose tissue and makes it available for peripheral utilisation. </a:t>
            </a:r>
          </a:p>
          <a:p>
            <a:endParaRPr lang="en-US"/>
          </a:p>
          <a:p>
            <a:r>
              <a:rPr lang="en-US"/>
              <a:t>Promotes ketogenesis in liver.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III.Effect on Protein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Increases gluconeogenesis in liver.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By increasing the transport of AA into liver cells.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IV.Other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I. Increases the secretion of Bile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2.Inhibits the secretion of Gastric Juice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Mode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 activating the intra cellular enzyme system &amp; formation of the second messenger cyclic AMP.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543560"/>
          </a:xfrm>
        </p:spPr>
        <p:txBody>
          <a:bodyPr>
            <a:normAutofit fontScale="90000"/>
          </a:bodyPr>
          <a:lstStyle/>
          <a:p>
            <a:r>
              <a:rPr lang="en-US" b="1"/>
              <a:t>Regulation of Glucagon secretion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840105" y="908685"/>
            <a:ext cx="9692005" cy="1596390"/>
          </a:xfrm>
        </p:spPr>
        <p:txBody>
          <a:bodyPr/>
          <a:lstStyle/>
          <a:p>
            <a:r>
              <a:rPr lang="en-US" sz="3200">
                <a:sym typeface="+mn-ea"/>
              </a:rPr>
              <a:t> I.Effect of blood  glucose level on Glucagon secretion</a:t>
            </a:r>
            <a:endParaRPr lang="en-US" sz="3200" b="1"/>
          </a:p>
          <a:p>
            <a:endParaRPr lang="en-US" b="1"/>
          </a:p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0105" y="1884045"/>
            <a:ext cx="5157470" cy="4926965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/>
              <a:t>Hypoglycemia(blood glucose   (  below 80mg/dl)</a:t>
            </a:r>
          </a:p>
          <a:p>
            <a:pPr marL="0" indent="0">
              <a:buNone/>
            </a:pPr>
            <a:r>
              <a:rPr lang="en-US"/>
              <a:t>                 </a:t>
            </a:r>
          </a:p>
          <a:p>
            <a:pPr marL="0" indent="0">
              <a:buNone/>
            </a:pPr>
            <a:r>
              <a:rPr lang="en-US" b="1"/>
              <a:t>alpha cells of islets of Langerhans stimulated</a:t>
            </a:r>
          </a:p>
          <a:p>
            <a:endParaRPr lang="en-US"/>
          </a:p>
          <a:p>
            <a:r>
              <a:rPr lang="en-US"/>
              <a:t>Glucagon released.</a:t>
            </a:r>
          </a:p>
          <a:p>
            <a:endParaRPr lang="en-US"/>
          </a:p>
          <a:p>
            <a:r>
              <a:rPr lang="en-US"/>
              <a:t>blood gluose level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884045"/>
            <a:ext cx="5183505" cy="4305935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/>
          <a:lstStyle/>
          <a:p>
            <a:r>
              <a:rPr lang="en-US"/>
              <a:t>           Hyperglycemea</a:t>
            </a:r>
          </a:p>
          <a:p>
            <a:endParaRPr lang="en-US"/>
          </a:p>
          <a:p>
            <a:r>
              <a:rPr lang="en-US" b="1"/>
              <a:t>         alpha cells inhibited</a:t>
            </a:r>
          </a:p>
          <a:p>
            <a:endParaRPr lang="en-US"/>
          </a:p>
          <a:p>
            <a:r>
              <a:rPr lang="en-US"/>
              <a:t>secretion of glucagon decreased</a:t>
            </a:r>
          </a:p>
          <a:p>
            <a:endParaRPr lang="en-US"/>
          </a:p>
          <a:p>
            <a:r>
              <a:rPr lang="en-US"/>
              <a:t>      blood glucose level </a:t>
            </a:r>
          </a:p>
          <a:p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623185" y="2602230"/>
            <a:ext cx="75565" cy="302895"/>
          </a:xfrm>
          <a:prstGeom prst="downArrow">
            <a:avLst/>
          </a:prstGeom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698750" y="3678555"/>
            <a:ext cx="76200" cy="515620"/>
          </a:xfrm>
          <a:prstGeom prst="down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773045" y="4680585"/>
            <a:ext cx="76200" cy="301625"/>
          </a:xfrm>
          <a:prstGeom prst="down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H="1">
            <a:off x="3821430" y="4982210"/>
            <a:ext cx="287655" cy="758825"/>
          </a:xfrm>
          <a:prstGeom prst="upArrow">
            <a:avLst>
              <a:gd name="adj1" fmla="val 31125"/>
              <a:gd name="adj2" fmla="val 50000"/>
            </a:avLst>
          </a:prstGeom>
          <a:ln w="730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30260" y="2344420"/>
            <a:ext cx="75565" cy="560705"/>
          </a:xfrm>
          <a:prstGeom prst="downArrow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430260" y="3420745"/>
            <a:ext cx="75565" cy="500380"/>
          </a:xfrm>
          <a:prstGeom prst="downArrow">
            <a:avLst/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855835" y="5081270"/>
            <a:ext cx="121285" cy="560705"/>
          </a:xfrm>
          <a:prstGeom prst="downArrow">
            <a:avLst>
              <a:gd name="adj1" fmla="val 10924"/>
              <a:gd name="adj2" fmla="val 50000"/>
            </a:avLst>
          </a:prstGeom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8354695" y="4436110"/>
            <a:ext cx="75565" cy="546100"/>
          </a:xfrm>
          <a:prstGeom prst="downArrow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30910"/>
            <a:ext cx="10820400" cy="591312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Effect of Aminoacid level on Glucagon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Aminoacid         in blood</a:t>
            </a:r>
          </a:p>
          <a:p>
            <a:endParaRPr lang="en-US"/>
          </a:p>
          <a:p>
            <a:r>
              <a:rPr lang="en-US"/>
              <a:t>stimulates glucagon secretion</a:t>
            </a:r>
          </a:p>
          <a:p>
            <a:endParaRPr lang="en-US"/>
          </a:p>
          <a:p>
            <a:r>
              <a:rPr lang="en-US"/>
              <a:t>       Glucose</a:t>
            </a:r>
          </a:p>
          <a:p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3016885" y="1691005"/>
            <a:ext cx="180975" cy="440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58695" y="2283460"/>
            <a:ext cx="0" cy="5911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58695" y="3268980"/>
            <a:ext cx="0" cy="6673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III.Effect of other factors on Glucagon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Exercise </a:t>
            </a:r>
          </a:p>
          <a:p>
            <a:r>
              <a:rPr lang="en-US"/>
              <a:t>Stress</a:t>
            </a:r>
          </a:p>
          <a:p>
            <a:r>
              <a:rPr lang="en-US"/>
              <a:t>Gastrin                       Increases glucagon secretion</a:t>
            </a:r>
          </a:p>
          <a:p>
            <a:r>
              <a:rPr lang="en-US"/>
              <a:t>CCK</a:t>
            </a:r>
          </a:p>
          <a:p>
            <a:r>
              <a:rPr lang="en-US"/>
              <a:t>Cortisol</a:t>
            </a:r>
          </a:p>
          <a:p>
            <a:r>
              <a:rPr lang="en-US"/>
              <a:t>Somatostatin</a:t>
            </a:r>
          </a:p>
          <a:p>
            <a:r>
              <a:rPr lang="en-US"/>
              <a:t>Insulin</a:t>
            </a:r>
          </a:p>
          <a:p>
            <a:r>
              <a:rPr lang="en-US"/>
              <a:t>Fatty Acids                Decreases glucagon secretion</a:t>
            </a:r>
          </a:p>
          <a:p>
            <a:r>
              <a:rPr lang="en-US"/>
              <a:t>Ketones</a:t>
            </a:r>
          </a:p>
          <a:p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2926080" y="1995170"/>
            <a:ext cx="925195" cy="2051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2926080" y="4184015"/>
            <a:ext cx="925195" cy="19926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045"/>
          </a:xfrm>
        </p:spPr>
        <p:txBody>
          <a:bodyPr>
            <a:normAutofit fontScale="90000"/>
          </a:bodyPr>
          <a:lstStyle/>
          <a:p>
            <a:r>
              <a:rPr lang="en-US"/>
              <a:t>Regulation of blood glucose level</a:t>
            </a:r>
          </a:p>
        </p:txBody>
      </p:sp>
      <p:pic>
        <p:nvPicPr>
          <p:cNvPr id="4" name="Content Placeholder 3" descr="90b690c2cf0d5841369fb403cd2688eb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565" y="854710"/>
            <a:ext cx="11397615" cy="5959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   Endocrine Pancreas-</a:t>
            </a:r>
            <a:r>
              <a:rPr lang="en-US" b="1"/>
              <a:t>Islets of Langerhans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" y="1825625"/>
            <a:ext cx="10939780" cy="4351655"/>
          </a:xfrm>
        </p:spPr>
        <p:txBody>
          <a:bodyPr/>
          <a:lstStyle/>
          <a:p>
            <a:r>
              <a:rPr lang="en-US"/>
              <a:t>The human pancreas has </a:t>
            </a:r>
            <a:r>
              <a:rPr lang="en-US" b="1"/>
              <a:t>1 to 2 million islets of Langerhans, </a:t>
            </a:r>
            <a:endParaRPr lang="en-US"/>
          </a:p>
          <a:p>
            <a:r>
              <a:rPr lang="en-US"/>
              <a:t>Each  about</a:t>
            </a:r>
            <a:r>
              <a:rPr lang="en-US" b="1"/>
              <a:t> 0.3 millimeter in diameter </a:t>
            </a:r>
          </a:p>
          <a:p>
            <a:r>
              <a:rPr lang="en-US"/>
              <a:t>Organized around small capillaries </a:t>
            </a:r>
            <a:r>
              <a:rPr lang="en-US" b="1"/>
              <a:t>into which its cells secrete their hormones. </a:t>
            </a:r>
          </a:p>
          <a:p>
            <a:r>
              <a:rPr lang="en-US"/>
              <a:t>The islets contain three major types of cells, </a:t>
            </a:r>
            <a:r>
              <a:rPr lang="en-US" b="1"/>
              <a:t>alpha, beta, and delta cells</a:t>
            </a:r>
            <a:r>
              <a:rPr lang="en-US"/>
              <a:t>, which are distinguished from one another by their morphological and staining characteristics.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565" y="817880"/>
            <a:ext cx="11010265" cy="571754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SOMATOSTATIN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SOURCE OF SECRETIOON</a:t>
            </a:r>
          </a:p>
          <a:p>
            <a:pPr marL="0" indent="0">
              <a:buNone/>
            </a:pPr>
            <a:r>
              <a:rPr lang="en-US"/>
              <a:t>      1.Hypothalamus</a:t>
            </a:r>
          </a:p>
          <a:p>
            <a:pPr marL="0" indent="0">
              <a:buNone/>
            </a:pPr>
            <a:r>
              <a:rPr lang="en-US"/>
              <a:t>      2.D cells in islets of Langerhans of pancreas</a:t>
            </a:r>
          </a:p>
          <a:p>
            <a:pPr marL="0" indent="0">
              <a:buNone/>
            </a:pPr>
            <a:r>
              <a:rPr lang="en-US"/>
              <a:t>      3.D cells in stomach, upper part of small intestine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Chemistry &amp;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Somatostatin - 14(14 AA)</a:t>
            </a:r>
          </a:p>
          <a:p>
            <a:r>
              <a:rPr lang="en-US"/>
              <a:t>Somatostatin - 28(28 AA)</a:t>
            </a:r>
          </a:p>
          <a:p>
            <a:r>
              <a:rPr lang="en-US"/>
              <a:t>Synthesized from precursor pre somatostatin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Action of Somatostatin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Inhibits alpha and beta cells - Inhibits glucagon and insulin </a:t>
            </a:r>
          </a:p>
          <a:p>
            <a:r>
              <a:rPr lang="en-US"/>
              <a:t>Decreases the motility of stomach, duodenum, Gallblader.</a:t>
            </a:r>
          </a:p>
          <a:p>
            <a:r>
              <a:rPr lang="en-US"/>
              <a:t>Reduces secretion of GIP,VIP</a:t>
            </a:r>
          </a:p>
          <a:p>
            <a:r>
              <a:rPr lang="en-US"/>
              <a:t>Inhibits GH secretion from ant.pit.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Regulation of secretion of somatostatin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Secretion increased by glucose, AA,CCK</a:t>
            </a:r>
          </a:p>
          <a:p>
            <a:endParaRPr lang="en-US"/>
          </a:p>
          <a:p>
            <a:r>
              <a:rPr lang="en-US"/>
              <a:t>Tumor of D cells  islets of Langerhans leads to Hyperglycemia</a:t>
            </a:r>
          </a:p>
          <a:p>
            <a:endParaRPr lang="en-US"/>
          </a:p>
          <a:p>
            <a:r>
              <a:rPr lang="en-US"/>
              <a:t>Presence of chyme containing glucose &amp; proteins, SI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Pancreatic Polypeptide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                   Source of secretion&amp; chemistry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Secreted from </a:t>
            </a:r>
          </a:p>
          <a:p>
            <a:r>
              <a:rPr lang="en-US"/>
              <a:t>F cells or PP cells in the islets of Langerhans, also in small intestine.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contains 36 AA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Action&amp; Regulation of secretion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Action - increases the secretion of glucagon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Regulation - stimulated by presence of chyme with more protein in SI.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55" y="365760"/>
            <a:ext cx="11478895" cy="634428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Maintenance of Blood Sugar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FBS 80 - 90mg/dl of blood </a:t>
            </a:r>
          </a:p>
          <a:p>
            <a:r>
              <a:rPr lang="en-US"/>
              <a:t>PPBS 120 - 140mg/dl of blood </a:t>
            </a:r>
          </a:p>
          <a:p>
            <a:r>
              <a:rPr lang="en-US"/>
              <a:t>Blood sugar regulating mechanism operating through liver, muscles by the influence of insulin and glucagon. </a:t>
            </a:r>
          </a:p>
          <a:p>
            <a:r>
              <a:rPr lang="en-US"/>
              <a:t>Anti diabetogenic HORMONE - insulin </a:t>
            </a:r>
          </a:p>
          <a:p>
            <a:r>
              <a:rPr lang="en-US"/>
              <a:t>Glucose can be utilized by brain,retina and germinal epitelium of gonads.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Role of Liver in the maintenance of blood sugar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Excess glucose is converted into glycogen and stored in liver.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Blood sugar level falls glycogen in liver is converted into glucose and released into the blood from the liver cells regulated by insulin and glucagon.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1390"/>
            <a:ext cx="10515600" cy="5215890"/>
          </a:xfrm>
        </p:spPr>
        <p:txBody>
          <a:bodyPr>
            <a:normAutofit/>
          </a:bodyPr>
          <a:lstStyle/>
          <a:p>
            <a:r>
              <a:rPr lang="en-US" b="1"/>
              <a:t>Beta cells consitute of 60% </a:t>
            </a:r>
            <a:r>
              <a:rPr lang="en-US"/>
              <a:t>of all the cells of the islets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      - lies mainly in the middle of each islet </a:t>
            </a:r>
            <a:r>
              <a:rPr lang="en-US" b="1"/>
              <a:t>secrete insulin </a:t>
            </a:r>
            <a:r>
              <a:rPr lang="en-US"/>
              <a:t>and amylin.</a:t>
            </a:r>
          </a:p>
          <a:p>
            <a:endParaRPr lang="en-US"/>
          </a:p>
          <a:p>
            <a:r>
              <a:rPr lang="en-US" b="1"/>
              <a:t>Alpha cells, about 25 % </a:t>
            </a:r>
            <a:r>
              <a:rPr lang="en-US"/>
              <a:t>of the total,</a:t>
            </a:r>
            <a:r>
              <a:rPr lang="en-US" b="1"/>
              <a:t> secrete glucagon.</a:t>
            </a:r>
          </a:p>
          <a:p>
            <a:endParaRPr lang="en-US"/>
          </a:p>
          <a:p>
            <a:r>
              <a:rPr lang="en-US"/>
              <a:t> </a:t>
            </a:r>
            <a:r>
              <a:rPr lang="en-US" b="1"/>
              <a:t>Delta cells</a:t>
            </a:r>
            <a:r>
              <a:rPr lang="en-US"/>
              <a:t>, about 10 % of the total, </a:t>
            </a:r>
            <a:r>
              <a:rPr lang="en-US" b="1"/>
              <a:t>secrete somatostatin.</a:t>
            </a:r>
          </a:p>
          <a:p>
            <a:pPr marL="0" indent="0">
              <a:buNone/>
            </a:pPr>
            <a:r>
              <a:rPr lang="en-US"/>
              <a:t> </a:t>
            </a:r>
          </a:p>
          <a:p>
            <a:r>
              <a:rPr lang="en-US"/>
              <a:t> </a:t>
            </a:r>
            <a:r>
              <a:rPr lang="en-US" b="1"/>
              <a:t>PP cell</a:t>
            </a:r>
            <a:r>
              <a:rPr lang="en-US"/>
              <a:t>, is present in small numbers in the islets , </a:t>
            </a:r>
            <a:r>
              <a:rPr lang="en-US" b="1"/>
              <a:t>secretes a hormone  pancreaticpolypeptide.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Role of Insulin in the maintenance of Blood sugar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 Transport &amp; Uptake of Glucose</a:t>
            </a:r>
          </a:p>
          <a:p>
            <a:pPr marL="0" indent="0">
              <a:buNone/>
            </a:pPr>
            <a:r>
              <a:rPr lang="en-US"/>
              <a:t>            Insulin facilitates transport of glucose from blood into the cells by increasing the  permiability of cell membrane to glucose.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            Uptake of glucose by liver,muscles,adipose tissue by insulin.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  <a:r>
              <a:rPr lang="en-US" b="1"/>
              <a:t>.Peripheral Utilization of Glucose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Rate of oxidation depends upon intake of glucose and glucose utilization is enhanced by insulin.  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3. Storage of Glucose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Glycogenesis in muscles and liver.</a:t>
            </a:r>
          </a:p>
          <a:p>
            <a:r>
              <a:rPr lang="en-US"/>
              <a:t>Due to activation of enzymes necessary for glycogenesis by insulin.</a:t>
            </a:r>
          </a:p>
          <a:p>
            <a:r>
              <a:rPr lang="en-US"/>
              <a:t>Insulin causes convertion of glucose into fatty acids.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4. Inhibition of Glycogenolysis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Prevents break down of glucogen into glucose in muscles and liver.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5. Inhibition of Gluconeogenesis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Prevents the formation of glucose from proteins by:</a:t>
            </a:r>
          </a:p>
          <a:p>
            <a:pPr>
              <a:buFont typeface="Wingdings" panose="05000000000000000000" charset="0"/>
              <a:buChar char="Ø"/>
            </a:pPr>
            <a:r>
              <a:rPr lang="en-US"/>
              <a:t>         Inhibiting the release of AA from muscles. </a:t>
            </a:r>
          </a:p>
          <a:p>
            <a:pPr>
              <a:buFont typeface="Wingdings" panose="05000000000000000000" charset="0"/>
              <a:buChar char="Ø"/>
            </a:pPr>
            <a:r>
              <a:rPr lang="en-US"/>
              <a:t>         Inhibiting activities of enzymes involed in gluconeogenesis.</a:t>
            </a:r>
          </a:p>
          <a:p>
            <a:r>
              <a:rPr lang="en-US"/>
              <a:t> Insulin decreases blood sugar level by:</a:t>
            </a:r>
          </a:p>
          <a:p>
            <a:pPr>
              <a:buFont typeface="Wingdings" panose="05000000000000000000" charset="0"/>
              <a:buChar char="Ø"/>
            </a:pPr>
            <a:r>
              <a:rPr lang="en-US"/>
              <a:t>         Facilitating the transport and uptake of glucose by the cells. </a:t>
            </a:r>
          </a:p>
          <a:p>
            <a:pPr>
              <a:buFont typeface="Wingdings" panose="05000000000000000000" charset="0"/>
              <a:buChar char="Ø"/>
            </a:pPr>
            <a:r>
              <a:rPr lang="en-US"/>
              <a:t>         Increasing the peripheral utilization of glucose.</a:t>
            </a:r>
          </a:p>
          <a:p>
            <a:pPr>
              <a:buFont typeface="Wingdings" panose="05000000000000000000" charset="0"/>
              <a:buChar char="Ø"/>
            </a:pPr>
            <a:r>
              <a:rPr lang="en-US"/>
              <a:t>         Convertion of glucose into glycogen in liver and muscles.</a:t>
            </a:r>
          </a:p>
          <a:p>
            <a:pPr>
              <a:buFont typeface="Wingdings" panose="05000000000000000000" charset="0"/>
              <a:buChar char="Ø"/>
            </a:pPr>
            <a:r>
              <a:rPr lang="en-US"/>
              <a:t>         Prevention of glycogenolysis.</a:t>
            </a:r>
          </a:p>
          <a:p>
            <a:pPr>
              <a:buFont typeface="Wingdings" panose="05000000000000000000" charset="0"/>
              <a:buChar char="Ø"/>
            </a:pPr>
            <a:r>
              <a:rPr lang="en-US"/>
              <a:t>         Inhibition of gluconeogenesis.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Role of Glucagon in the maintenance of Blood Sugar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490"/>
            <a:ext cx="10515600" cy="4669790"/>
          </a:xfrm>
        </p:spPr>
        <p:txBody>
          <a:bodyPr/>
          <a:lstStyle/>
          <a:p>
            <a:r>
              <a:rPr lang="en-US"/>
              <a:t>Glucagon increases glycogenolysis in liver - to blood.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Doesnot induce glycogenolysis in muscles </a:t>
            </a:r>
          </a:p>
          <a:p>
            <a:endParaRPr lang="en-US"/>
          </a:p>
          <a:p>
            <a:r>
              <a:rPr lang="en-US"/>
              <a:t>Glucagon increases gluconeogenesis in liver by activating the enzymes which convert pyruvate to phosphoenol pyruvate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Increasing transport of AA into the liver cells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65125"/>
            <a:ext cx="11001375" cy="886460"/>
          </a:xfrm>
        </p:spPr>
        <p:txBody>
          <a:bodyPr>
            <a:normAutofit fontScale="90000"/>
          </a:bodyPr>
          <a:lstStyle/>
          <a:p>
            <a:r>
              <a:rPr lang="en-US" b="1"/>
              <a:t>Role of other hormones in the maintenance of blood sugar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405"/>
            <a:ext cx="10515600" cy="4714875"/>
          </a:xfrm>
        </p:spPr>
        <p:txBody>
          <a:bodyPr/>
          <a:lstStyle/>
          <a:p>
            <a:r>
              <a:rPr lang="en-US"/>
              <a:t>I. </a:t>
            </a:r>
            <a:r>
              <a:rPr lang="en-US" b="1"/>
              <a:t>Growth Hormone</a:t>
            </a:r>
            <a:endParaRPr lang="en-US"/>
          </a:p>
          <a:p>
            <a:r>
              <a:rPr lang="en-US"/>
              <a:t> Decreases the peripheral utilization of glucose for the production of energy( During metabolism of fat), mobalization of fatty acids for energy production</a:t>
            </a:r>
          </a:p>
          <a:p>
            <a:r>
              <a:rPr lang="en-US"/>
              <a:t>Increase in the deposition of glycogen in the cells    (-convert to glycogen)</a:t>
            </a:r>
          </a:p>
          <a:p>
            <a:r>
              <a:rPr lang="en-US"/>
              <a:t>Decrease in the uptake of glucose by the cells (blood glucose increases)</a:t>
            </a:r>
          </a:p>
          <a:p>
            <a:r>
              <a:rPr lang="en-US"/>
              <a:t>Diabetogenic effect of GH(-increase blood glucose level)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II.Cortisol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Increases gluconeogenesis in  liver cells from AA</a:t>
            </a:r>
          </a:p>
          <a:p>
            <a:r>
              <a:rPr lang="en-US"/>
              <a:t>Decreases glucose uptake by the peripheral cells &amp; utilization  of glucose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Adrenal diabetes &amp; Glucosuria</a:t>
            </a:r>
          </a:p>
          <a:p>
            <a:r>
              <a:rPr lang="en-US"/>
              <a:t>In adrenal insufficiency, fasting leads to death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Adrenalin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increases blood glucose by glycogenolysis in liver, muscles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4. Thyroxine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increases the absorption of glucose from GI tract</a:t>
            </a:r>
          </a:p>
          <a:p>
            <a:endParaRPr lang="en-US"/>
          </a:p>
          <a:p>
            <a:r>
              <a:rPr lang="en-US"/>
              <a:t>increases the break down of glycogen into glucose</a:t>
            </a:r>
          </a:p>
          <a:p>
            <a:endParaRPr lang="en-US"/>
          </a:p>
          <a:p>
            <a:r>
              <a:rPr lang="en-US"/>
              <a:t>accelerate the process of gluconeogenesis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34060"/>
            <a:ext cx="10721340" cy="615632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Elevated blood sugar level  due to reduced secretion of insulin by beta cells of islets of Langerhans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I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due to deficiency of insulin- due to disorder or absence of beta cells</a:t>
            </a:r>
          </a:p>
          <a:p>
            <a:endParaRPr lang="en-US"/>
          </a:p>
          <a:p>
            <a:r>
              <a:rPr lang="en-US"/>
              <a:t>insulin dependent DM</a:t>
            </a:r>
          </a:p>
          <a:p>
            <a:endParaRPr lang="en-US"/>
          </a:p>
          <a:p>
            <a:r>
              <a:rPr lang="en-US"/>
              <a:t>not associated with obesity, with acidosis or ketosis</a:t>
            </a:r>
          </a:p>
          <a:p>
            <a:endParaRPr lang="en-US"/>
          </a:p>
          <a:p>
            <a:r>
              <a:rPr lang="en-US"/>
              <a:t>occur before 40 yrs of age</a:t>
            </a:r>
          </a:p>
          <a:p>
            <a:endParaRPr lang="en-US"/>
          </a:p>
          <a:p>
            <a:r>
              <a:rPr lang="en-US"/>
              <a:t>juvenile Diabetes - congenital disorder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 degeneration of beta cells in the islets</a:t>
            </a:r>
          </a:p>
          <a:p>
            <a:r>
              <a:rPr lang="en-US"/>
              <a:t>2. destruction of beta cells by viral infection</a:t>
            </a:r>
          </a:p>
          <a:p>
            <a:r>
              <a:rPr lang="en-US"/>
              <a:t>3. congenital disorder</a:t>
            </a:r>
          </a:p>
          <a:p>
            <a:r>
              <a:rPr lang="en-US"/>
              <a:t>4. auto immune disorder-development of auto immune disorder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Type II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occurs after 40 yrs of age-maturity onset Diabetes</a:t>
            </a:r>
          </a:p>
          <a:p>
            <a:r>
              <a:rPr lang="en-US"/>
              <a:t>very rarely associated with ketosis</a:t>
            </a:r>
          </a:p>
          <a:p>
            <a:r>
              <a:rPr lang="en-US"/>
              <a:t>NIDDM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absence or reduced number of insulin receptors in the cells of the body</a:t>
            </a:r>
          </a:p>
          <a:p>
            <a:r>
              <a:rPr lang="en-US"/>
              <a:t>inherited condition.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DM associated with other endocrine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gigantism</a:t>
            </a:r>
          </a:p>
          <a:p>
            <a:r>
              <a:rPr lang="en-US"/>
              <a:t>acromegaly</a:t>
            </a:r>
          </a:p>
          <a:p>
            <a:r>
              <a:rPr lang="en-US"/>
              <a:t>cushings syndrome   -constant stimulation of beta cells causes burning out &amp; degeneration of beta cells.( secondary diabetes)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Signs &amp; Symptoms of 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increased blood sugar level 300-400 mg.dl due to reduced utilization by tissues</a:t>
            </a:r>
          </a:p>
          <a:p>
            <a:r>
              <a:rPr lang="en-US"/>
              <a:t>mobilization of fats from adipose tissue for energy purpose leading to elevated fatty acids</a:t>
            </a:r>
          </a:p>
          <a:p>
            <a:endParaRPr lang="en-US"/>
          </a:p>
          <a:p>
            <a:r>
              <a:rPr lang="en-US"/>
              <a:t>leads to atheroscelerosis</a:t>
            </a:r>
          </a:p>
          <a:p>
            <a:endParaRPr lang="en-US"/>
          </a:p>
          <a:p>
            <a:r>
              <a:rPr lang="en-US"/>
              <a:t>depletion of proteins from the tissues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1.Loss of glucose in urine- above 180 mg/dl- Renal threshold level of glucose- glucosuria</a:t>
            </a:r>
          </a:p>
          <a:p>
            <a:r>
              <a:rPr lang="en-US"/>
              <a:t>2. Osmotic diuresis- reduction in the reabsorption of water inthe renal tubules---polyuria, polydipsia</a:t>
            </a:r>
          </a:p>
          <a:p>
            <a:endParaRPr lang="en-US"/>
          </a:p>
          <a:p>
            <a:r>
              <a:rPr lang="en-US"/>
              <a:t>3. polyuria</a:t>
            </a:r>
          </a:p>
          <a:p>
            <a:r>
              <a:rPr lang="en-US"/>
              <a:t>4. polydipsia- stimulation of thirst center of  hypothalamus</a:t>
            </a:r>
          </a:p>
          <a:p>
            <a:r>
              <a:rPr lang="en-US"/>
              <a:t>5. polyphagia</a:t>
            </a:r>
          </a:p>
          <a:p>
            <a:r>
              <a:rPr lang="en-US"/>
              <a:t>6.Asthenia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6. Asthenia--decrease in protein synthesis</a:t>
            </a:r>
          </a:p>
          <a:p>
            <a:endParaRPr lang="en-US" dirty="0"/>
          </a:p>
          <a:p>
            <a:r>
              <a:rPr lang="en-US" dirty="0"/>
              <a:t>7. Acidosis--- </a:t>
            </a:r>
            <a:r>
              <a:rPr lang="en-US" dirty="0" err="1"/>
              <a:t>ketoacids</a:t>
            </a:r>
            <a:r>
              <a:rPr lang="en-US" dirty="0"/>
              <a:t> released,    Acetone breathing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8. </a:t>
            </a:r>
            <a:r>
              <a:rPr lang="en-US" dirty="0" err="1"/>
              <a:t>Kaussmaul</a:t>
            </a:r>
            <a:r>
              <a:rPr lang="en-US" dirty="0"/>
              <a:t> breathing -rate &amp; depth of respiration increases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9. </a:t>
            </a:r>
            <a:r>
              <a:rPr lang="en-US" dirty="0"/>
              <a:t>C</a:t>
            </a:r>
            <a:r>
              <a:rPr lang="en-US" dirty="0" smtClean="0"/>
              <a:t>irculatory </a:t>
            </a:r>
            <a:r>
              <a:rPr lang="en-US" dirty="0"/>
              <a:t>shock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10.Coma due to excess CO</a:t>
            </a:r>
            <a:r>
              <a:rPr lang="en-US" baseline="-25000" dirty="0"/>
              <a:t>2</a:t>
            </a:r>
            <a:r>
              <a:rPr lang="en-US" dirty="0"/>
              <a:t> loss ,</a:t>
            </a:r>
            <a:r>
              <a:rPr lang="en-US" dirty="0" err="1"/>
              <a:t>hyperosmolarity</a:t>
            </a:r>
            <a:r>
              <a:rPr lang="en-US" dirty="0"/>
              <a:t> of plasma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degenerative changes in the retina-Diabetic retinopathy</a:t>
            </a:r>
          </a:p>
          <a:p>
            <a:r>
              <a:rPr lang="en-US"/>
              <a:t>renal diseases- Diabetic nephopathy</a:t>
            </a:r>
          </a:p>
          <a:p>
            <a:r>
              <a:rPr lang="en-US"/>
              <a:t>loss of function ofautonomic &amp; peripheral nerves -diabetes neuropathy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150" y="901065"/>
            <a:ext cx="10407015" cy="592709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Hyperinsulinism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excessive secretion of insulin  from pancreas</a:t>
            </a:r>
          </a:p>
          <a:p>
            <a:r>
              <a:rPr lang="en-US"/>
              <a:t>occurs due to the tumor of beta cells </a:t>
            </a:r>
          </a:p>
          <a:p>
            <a:endParaRPr lang="en-US"/>
          </a:p>
          <a:p>
            <a:pPr marL="0" indent="0">
              <a:buNone/>
            </a:pPr>
            <a:r>
              <a:rPr lang="en-US" b="1"/>
              <a:t>                                  signs&amp; symptoms</a:t>
            </a:r>
          </a:p>
          <a:p>
            <a:r>
              <a:rPr lang="en-US"/>
              <a:t>Hypoglycemia</a:t>
            </a:r>
          </a:p>
          <a:p>
            <a:r>
              <a:rPr lang="en-US"/>
              <a:t>manifestation of CNS-Severe nervousness, tremor excessive sweating( neuroglycopenic symptoms)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en-US" sz="1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000" dirty="0" smtClean="0"/>
              <a:t>References</a:t>
            </a:r>
          </a:p>
          <a:p>
            <a:endParaRPr lang="en-US" sz="1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000" spc="50" dirty="0" smtClean="0">
                <a:ln w="11430"/>
                <a:hlinkClick r:id="rId2"/>
              </a:rPr>
              <a:t>https://quizlet.com/253314142/pathology-of-the-endocrine-pancreas-diagram</a:t>
            </a:r>
            <a:r>
              <a:rPr lang="en-US" sz="1000" spc="50" dirty="0" smtClean="0">
                <a:ln w="11430"/>
                <a:hlinkClick r:id="rId2"/>
              </a:rPr>
              <a:t>/</a:t>
            </a:r>
            <a:endParaRPr lang="en-US" sz="1000" spc="50" dirty="0" smtClean="0">
              <a:ln w="11430"/>
            </a:endParaRPr>
          </a:p>
          <a:p>
            <a:r>
              <a:rPr lang="en-US" sz="1000" spc="50" dirty="0" smtClean="0">
                <a:ln w="11430"/>
                <a:hlinkClick r:id="rId3"/>
              </a:rPr>
              <a:t>https://</a:t>
            </a:r>
            <a:r>
              <a:rPr lang="en-US" sz="1000" spc="50" dirty="0" smtClean="0">
                <a:ln w="11430"/>
                <a:hlinkClick r:id="rId3"/>
              </a:rPr>
              <a:t>www.slideshare.net/nasirkopu/18-endocrine-pancreas</a:t>
            </a:r>
            <a:endParaRPr lang="en-US" sz="1000" spc="50" dirty="0" smtClean="0">
              <a:ln w="11430"/>
            </a:endParaRPr>
          </a:p>
          <a:p>
            <a:r>
              <a:rPr lang="en-US" sz="1000" spc="50" dirty="0" smtClean="0">
                <a:ln w="11430"/>
              </a:rPr>
              <a:t>https://diabetesmellitustype2.weebly.com/answers.html</a:t>
            </a:r>
          </a:p>
          <a:p>
            <a:endParaRPr lang="en-US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Insulin-chemistry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Insulin is a small protein.</a:t>
            </a:r>
          </a:p>
          <a:p>
            <a:r>
              <a:rPr lang="en-US"/>
              <a:t>Human insulin has a molecular weight of </a:t>
            </a:r>
            <a:r>
              <a:rPr lang="en-US" b="1"/>
              <a:t>5808. </a:t>
            </a:r>
          </a:p>
          <a:p>
            <a:r>
              <a:rPr lang="en-US"/>
              <a:t> Composed of </a:t>
            </a:r>
            <a:r>
              <a:rPr lang="en-US" b="1"/>
              <a:t>two amino acid chains</a:t>
            </a:r>
          </a:p>
          <a:p>
            <a:endParaRPr lang="en-US"/>
          </a:p>
          <a:p>
            <a:r>
              <a:rPr lang="en-US"/>
              <a:t>When the two amino acid chains are split apart, the functional activity of the insulin molecule is lost.</a:t>
            </a: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2748</Words>
  <Application>WPS Presentation</Application>
  <PresentationFormat>Custom</PresentationFormat>
  <Paragraphs>404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Endocrine Pancreas</vt:lpstr>
      <vt:lpstr>Endocrine pancreas</vt:lpstr>
      <vt:lpstr>Endocrine Pancreas</vt:lpstr>
      <vt:lpstr>Slide 4</vt:lpstr>
      <vt:lpstr>    Endocrine Pancreas-Islets of Langerhans</vt:lpstr>
      <vt:lpstr>Slide 6</vt:lpstr>
      <vt:lpstr>Slide 7</vt:lpstr>
      <vt:lpstr>Slide 8</vt:lpstr>
      <vt:lpstr>Insulin-chemistry</vt:lpstr>
      <vt:lpstr>Synthesis</vt:lpstr>
      <vt:lpstr>Proinsulin</vt:lpstr>
      <vt:lpstr>Actions of Insulin</vt:lpstr>
      <vt:lpstr>I.Effect on Carbohydrate metabolism</vt:lpstr>
      <vt:lpstr>Slide 14</vt:lpstr>
      <vt:lpstr>2.Peripheral Utilization of Glucose  </vt:lpstr>
      <vt:lpstr>3. Storage of Glucose</vt:lpstr>
      <vt:lpstr>IV. Inhibition of Glycogenolysis</vt:lpstr>
      <vt:lpstr>V. Inhibition of Gluconeogenesis</vt:lpstr>
      <vt:lpstr>Insulin decreases blood sugar level </vt:lpstr>
      <vt:lpstr>Effect on protein metabolism - conservation and storage of protein.</vt:lpstr>
      <vt:lpstr>Effect on fat metabolism </vt:lpstr>
      <vt:lpstr>Slide 22</vt:lpstr>
      <vt:lpstr>4. Effect on Growth </vt:lpstr>
      <vt:lpstr>Houssay Animal</vt:lpstr>
      <vt:lpstr>Mode of Action of Insulin</vt:lpstr>
      <vt:lpstr>Slide 26</vt:lpstr>
      <vt:lpstr>Mode of Action of Insulin (con...)</vt:lpstr>
      <vt:lpstr>Regulation of Insulin secretion</vt:lpstr>
      <vt:lpstr>I.Effect of blood glucose level on Insulin secretion</vt:lpstr>
      <vt:lpstr>Slide 30</vt:lpstr>
      <vt:lpstr>II. Effect of Protein on Insulin secretion</vt:lpstr>
      <vt:lpstr>III.Effect of Lipid Derivatives on Insulin secretion</vt:lpstr>
      <vt:lpstr>IV. Effect of Gastro Intestinal Hormones on Insulin secretion</vt:lpstr>
      <vt:lpstr>V.Effect of other Endocrine hormones on Insulin secretion</vt:lpstr>
      <vt:lpstr>VI. Effect of Autonomic Nerves on Insulin secretion</vt:lpstr>
      <vt:lpstr>Glucagon</vt:lpstr>
      <vt:lpstr>                               Chemistry</vt:lpstr>
      <vt:lpstr>                                Synthesis</vt:lpstr>
      <vt:lpstr>Actions of Glucagon</vt:lpstr>
      <vt:lpstr>I. Effect on Carbohydrate metabolism</vt:lpstr>
      <vt:lpstr>II. Effect on Lipid metabolism</vt:lpstr>
      <vt:lpstr>III.Effect on Protein metabolism</vt:lpstr>
      <vt:lpstr>IV.Other actions</vt:lpstr>
      <vt:lpstr>Mode of action</vt:lpstr>
      <vt:lpstr>Regulation of Glucagon secretion</vt:lpstr>
      <vt:lpstr>Slide 46</vt:lpstr>
      <vt:lpstr>Effect of Aminoacid level on Glucagon secretion</vt:lpstr>
      <vt:lpstr>III.Effect of other factors on Glucagon secretion</vt:lpstr>
      <vt:lpstr>Regulation of blood glucose level</vt:lpstr>
      <vt:lpstr>Slide 50</vt:lpstr>
      <vt:lpstr>SOMATOSTATIN</vt:lpstr>
      <vt:lpstr>Chemistry &amp; Secretion</vt:lpstr>
      <vt:lpstr>Action of Somatostatin</vt:lpstr>
      <vt:lpstr>Regulation of secretion of somatostatin</vt:lpstr>
      <vt:lpstr>Pancreatic Polypeptide</vt:lpstr>
      <vt:lpstr>Action&amp; Regulation of secretion</vt:lpstr>
      <vt:lpstr>Slide 57</vt:lpstr>
      <vt:lpstr>Maintenance of Blood Sugar level</vt:lpstr>
      <vt:lpstr>Role of Liver in the maintenance of blood sugar level</vt:lpstr>
      <vt:lpstr>Role of Insulin in the maintenance of Blood sugar level</vt:lpstr>
      <vt:lpstr>2.Peripheral Utilization of Glucose</vt:lpstr>
      <vt:lpstr>3. Storage of Glucose</vt:lpstr>
      <vt:lpstr>4. Inhibition of Glycogenolysis</vt:lpstr>
      <vt:lpstr>5. Inhibition of Gluconeogenesis</vt:lpstr>
      <vt:lpstr>Role of Glucagon in the maintenance of Blood Sugar level</vt:lpstr>
      <vt:lpstr>Role of other hormones in the maintenance of blood sugar level</vt:lpstr>
      <vt:lpstr>II.Cortisol</vt:lpstr>
      <vt:lpstr>Adrenalin</vt:lpstr>
      <vt:lpstr>4. Thyroxine</vt:lpstr>
      <vt:lpstr>Diabetes mellitus</vt:lpstr>
      <vt:lpstr>Type I Diabetes mellitus</vt:lpstr>
      <vt:lpstr>causes</vt:lpstr>
      <vt:lpstr>Type II Diabetes Mellitus</vt:lpstr>
      <vt:lpstr>Causes</vt:lpstr>
      <vt:lpstr>DM associated with other endocrine disorders</vt:lpstr>
      <vt:lpstr>Signs &amp; Symptoms of Diabetes Mellitus</vt:lpstr>
      <vt:lpstr>Features</vt:lpstr>
      <vt:lpstr>Slide 78</vt:lpstr>
      <vt:lpstr>COMPLICATIONS</vt:lpstr>
      <vt:lpstr>Hyperinsulinism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J.R.Vishnu Shankar</cp:lastModifiedBy>
  <cp:revision>46</cp:revision>
  <dcterms:created xsi:type="dcterms:W3CDTF">2020-04-24T13:33:00Z</dcterms:created>
  <dcterms:modified xsi:type="dcterms:W3CDTF">2020-11-16T08:47:35Z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